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5" r:id="rId2"/>
    <p:sldId id="288" r:id="rId3"/>
    <p:sldId id="274" r:id="rId4"/>
    <p:sldId id="281" r:id="rId5"/>
    <p:sldId id="283" r:id="rId6"/>
    <p:sldId id="284" r:id="rId7"/>
    <p:sldId id="286" r:id="rId8"/>
    <p:sldId id="295" r:id="rId9"/>
    <p:sldId id="294" r:id="rId10"/>
    <p:sldId id="285" r:id="rId11"/>
    <p:sldId id="290" r:id="rId12"/>
    <p:sldId id="287" r:id="rId13"/>
    <p:sldId id="292" r:id="rId14"/>
    <p:sldId id="291" r:id="rId15"/>
    <p:sldId id="293" r:id="rId16"/>
    <p:sldId id="296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6BA92"/>
    <a:srgbClr val="EA6E1A"/>
    <a:srgbClr val="00407A"/>
    <a:srgbClr val="54BCEB"/>
    <a:srgbClr val="171715"/>
    <a:srgbClr val="141414"/>
    <a:srgbClr val="040603"/>
    <a:srgbClr val="08080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3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4D17B-6D00-4809-B577-6585ADECB90F}" type="datetimeFigureOut">
              <a:rPr lang="nl-BE" smtClean="0"/>
              <a:t>4/01/2024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7E93D-496A-4070-B269-9B314D6A556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390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3730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301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93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961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370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53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102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276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406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0880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40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740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93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3920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668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002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0590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55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358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664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9130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183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1802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264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139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8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4.jpg"/><Relationship Id="rId7" Type="http://schemas.openxmlformats.org/officeDocument/2006/relationships/slide" Target="slide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22.gif"/><Relationship Id="rId4" Type="http://schemas.openxmlformats.org/officeDocument/2006/relationships/image" Target="../media/image3.png"/><Relationship Id="rId9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1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en.wikipedia.org/wiki/ISBN_(identifier)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27.png"/><Relationship Id="rId12" Type="http://schemas.openxmlformats.org/officeDocument/2006/relationships/hyperlink" Target="https://en.wikipedia.org/wiki/Prentice_Hal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emperature_coefficient" TargetMode="External"/><Relationship Id="rId11" Type="http://schemas.openxmlformats.org/officeDocument/2006/relationships/hyperlink" Target="https://en.wikipedia.org/wiki/Eddy_current" TargetMode="External"/><Relationship Id="rId5" Type="http://schemas.openxmlformats.org/officeDocument/2006/relationships/slide" Target="slide11.xml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hyperlink" Target="https://en.wikipedia.org/wiki/Special:BookSources/978-0-13-149508-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3E4A3B2-281B-7406-400B-1D92683C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 b="16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jdelijke aanduiding voor voettekst 3">
            <a:extLst>
              <a:ext uri="{FF2B5EF4-FFF2-40B4-BE49-F238E27FC236}">
                <a16:creationId xmlns:a16="http://schemas.microsoft.com/office/drawing/2014/main" id="{30910CAB-4BF0-548B-3C34-8C674029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11199"/>
            <a:ext cx="2063750" cy="365125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Faculteit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Wetenschappen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Fysica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34A19CD-D0E4-5FF1-1CF2-DB095FC24835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E1CACEC6-308E-2CED-C0A5-C4ED22D20FFC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FAC6BA4-1532-1400-EDB1-4F9E6FD29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99CF9668-8B47-601E-942D-78E178F7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ekstvak 18">
            <a:extLst>
              <a:ext uri="{FF2B5EF4-FFF2-40B4-BE49-F238E27FC236}">
                <a16:creationId xmlns:a16="http://schemas.microsoft.com/office/drawing/2014/main" id="{F07B2295-B4A5-0AE1-5B3D-0CA174729F42}"/>
              </a:ext>
            </a:extLst>
          </p:cNvPr>
          <p:cNvSpPr txBox="1"/>
          <p:nvPr/>
        </p:nvSpPr>
        <p:spPr>
          <a:xfrm>
            <a:off x="4921251" y="1835154"/>
            <a:ext cx="6721070" cy="15031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De </a:t>
            </a:r>
            <a:r>
              <a:rPr lang="nl-BE" sz="400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temperatuursafhankelijkheid</a:t>
            </a: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 van de soortelijke weerstand van koper</a:t>
            </a:r>
            <a:endParaRPr lang="nl-BE" sz="400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 Narrow" panose="020B0606020202030204" pitchFamily="34" charset="0"/>
              <a:ea typeface="+mj-ea"/>
              <a:cs typeface="Calibri Light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F71D903-294C-35C7-34C8-31BB55F71278}"/>
              </a:ext>
            </a:extLst>
          </p:cNvPr>
          <p:cNvSpPr txBox="1"/>
          <p:nvPr/>
        </p:nvSpPr>
        <p:spPr>
          <a:xfrm>
            <a:off x="4669240" y="3603424"/>
            <a:ext cx="6968320" cy="1361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Matthys, M. Meersschaut</a:t>
            </a:r>
            <a:endParaRPr lang="nl-BE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13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10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8" y="1435456"/>
                <a:ext cx="8701648" cy="4416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van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is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recht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evenredig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met 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binnen</a:t>
                </a:r>
                <a:r>
                  <a:rPr lang="en-US" sz="2000" u="sng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het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gemeten</a:t>
                </a:r>
                <a:r>
                  <a:rPr lang="en-US" sz="2000" u="sng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temperatuursinterval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volgens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u="sng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u="sng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waarden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voor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277 </a:t>
                </a:r>
                <a:r>
                  <a:rPr lang="en-US" sz="2000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:br>
                  <a:rPr lang="en-US" sz="100" b="0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277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1,8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±0,1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r>
                        <a:rPr lang="en-US" sz="2000" i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8" y="1435456"/>
                <a:ext cx="8701648" cy="4416594"/>
              </a:xfrm>
              <a:prstGeom prst="rect">
                <a:avLst/>
              </a:prstGeom>
              <a:blipFill>
                <a:blip r:embed="rId5"/>
                <a:stretch>
                  <a:fillRect l="-631" t="-6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3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11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Bronnen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75480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D.C.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Giancoli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for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scientists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and Engineers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with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modern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Pearson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Education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inc.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New York, 2008, p. 658-659.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ANONIEM, Soortelijke weerstand, internet, Wikipedia, 9 dec 2023, (https://nl.wikipedia.org/wiki/Soortelijke weerstand).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R.A.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Matula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resistivity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Copper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Gold, Palladium and Silver, J.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Chem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Ref. Data, Vol. 8, No. 4, 1979.</a:t>
            </a:r>
            <a:b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(https://srd.nist.gov/JPCRD/jpcrd155.pdf)</a:t>
            </a: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  <a:latin typeface="Cambria Math"/>
              <a:ea typeface="Cambria Mat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Afbeelding 2" descr="Afbeelding met schoeisel, kleding, persoon, jeans&#10;&#10;Automatisch gegenereerde beschrijving">
            <a:extLst>
              <a:ext uri="{FF2B5EF4-FFF2-40B4-BE49-F238E27FC236}">
                <a16:creationId xmlns:a16="http://schemas.microsoft.com/office/drawing/2014/main" id="{B8C3F1EA-41FC-C56A-4CA5-F4120D313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988193"/>
            <a:ext cx="2750205" cy="488161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9F6067DE-697F-2EAB-559E-621220DA1621}"/>
              </a:ext>
            </a:extLst>
          </p:cNvPr>
          <p:cNvSpPr txBox="1"/>
          <p:nvPr/>
        </p:nvSpPr>
        <p:spPr>
          <a:xfrm>
            <a:off x="2438400" y="4651248"/>
            <a:ext cx="62230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(r0980824), 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(r0986085),</a:t>
            </a:r>
            <a:b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 (r1010158), M. Meersschaut (r0998972)</a:t>
            </a:r>
            <a:endParaRPr lang="nl-BE" sz="1800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D44C2A-238B-F6B4-01F4-532F74918C42}"/>
              </a:ext>
            </a:extLst>
          </p:cNvPr>
          <p:cNvSpPr txBox="1"/>
          <p:nvPr/>
        </p:nvSpPr>
        <p:spPr>
          <a:xfrm>
            <a:off x="44450" y="5771850"/>
            <a:ext cx="3392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1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Deeldraden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u="sng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2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Temperatuursomzetting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3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Exponentieel verloop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4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Literatuur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5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– Datatabel</a:t>
            </a:r>
            <a:endParaRPr lang="nl-B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8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10342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Héél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weinig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stroom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Stroom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loopt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 2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richtingen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→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magnetisch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veld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A79F3BC-6081-9125-F612-E50598551E3F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DD318474-920A-C084-4EAE-B14D04671126}"/>
              </a:ext>
            </a:extLst>
          </p:cNvPr>
          <p:cNvGrpSpPr/>
          <p:nvPr/>
        </p:nvGrpSpPr>
        <p:grpSpPr>
          <a:xfrm>
            <a:off x="5176149" y="1744665"/>
            <a:ext cx="6478218" cy="3246613"/>
            <a:chOff x="1792226" y="1756654"/>
            <a:chExt cx="8303833" cy="4161535"/>
          </a:xfrm>
        </p:grpSpPr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DC98D965-DDB4-E972-EA95-168EE3EE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2" b="100000" l="6756" r="95510">
                          <a14:backgroundMark x1="57484" y1="56837" x2="57484" y2="56837"/>
                          <a14:backgroundMark x1="57160" y1="57848" x2="56270" y2="60235"/>
                          <a14:backgroundMark x1="55744" y1="60235" x2="55744" y2="60235"/>
                          <a14:backgroundMark x1="51820" y1="53560" x2="51820" y2="53560"/>
                          <a14:backgroundMark x1="51133" y1="54450" x2="51133" y2="54450"/>
                          <a14:backgroundMark x1="45914" y1="57282" x2="45914" y2="57727"/>
                          <a14:backgroundMark x1="47087" y1="59790" x2="47087" y2="59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34525" y="1756654"/>
              <a:ext cx="4161534" cy="4161534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7339787D-B659-6BFD-3FED-A98819931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2" b="100000" l="6756" r="95510">
                          <a14:backgroundMark x1="57484" y1="56837" x2="57484" y2="56837"/>
                          <a14:backgroundMark x1="57160" y1="57848" x2="56270" y2="60235"/>
                          <a14:backgroundMark x1="55744" y1="60235" x2="55744" y2="60235"/>
                          <a14:backgroundMark x1="51820" y1="53560" x2="51820" y2="53560"/>
                          <a14:backgroundMark x1="51133" y1="54450" x2="51133" y2="54450"/>
                          <a14:backgroundMark x1="45914" y1="57282" x2="45914" y2="57727"/>
                          <a14:backgroundMark x1="47087" y1="59790" x2="47087" y2="59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1792226" y="1756655"/>
              <a:ext cx="4161534" cy="4161534"/>
            </a:xfrm>
            <a:prstGeom prst="rect">
              <a:avLst/>
            </a:prstGeom>
          </p:spPr>
        </p:pic>
        <p:sp>
          <p:nvSpPr>
            <p:cNvPr id="24" name="Pijl: rechts 23">
              <a:extLst>
                <a:ext uri="{FF2B5EF4-FFF2-40B4-BE49-F238E27FC236}">
                  <a16:creationId xmlns:a16="http://schemas.microsoft.com/office/drawing/2014/main" id="{91E28757-4FE5-56F1-1833-233CBFAE91C1}"/>
                </a:ext>
              </a:extLst>
            </p:cNvPr>
            <p:cNvSpPr/>
            <p:nvPr/>
          </p:nvSpPr>
          <p:spPr>
            <a:xfrm rot="8776024">
              <a:off x="1944822" y="5234867"/>
              <a:ext cx="855059" cy="586882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Pijl: gekromd links 24">
              <a:extLst>
                <a:ext uri="{FF2B5EF4-FFF2-40B4-BE49-F238E27FC236}">
                  <a16:creationId xmlns:a16="http://schemas.microsoft.com/office/drawing/2014/main" id="{1218E178-BC7B-A44B-42C1-785D7EBD3519}"/>
                </a:ext>
              </a:extLst>
            </p:cNvPr>
            <p:cNvSpPr/>
            <p:nvPr/>
          </p:nvSpPr>
          <p:spPr>
            <a:xfrm rot="19917483">
              <a:off x="8796664" y="2389548"/>
              <a:ext cx="1064525" cy="1057390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6" name="Pijl: gekromd links 25">
              <a:extLst>
                <a:ext uri="{FF2B5EF4-FFF2-40B4-BE49-F238E27FC236}">
                  <a16:creationId xmlns:a16="http://schemas.microsoft.com/office/drawing/2014/main" id="{B20E426E-B049-84FA-828E-97B2259B0C04}"/>
                </a:ext>
              </a:extLst>
            </p:cNvPr>
            <p:cNvSpPr/>
            <p:nvPr/>
          </p:nvSpPr>
          <p:spPr>
            <a:xfrm rot="2042993">
              <a:off x="8738340" y="4339175"/>
              <a:ext cx="1064525" cy="1198913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7" name="Pijl: gekromd links 26">
              <a:extLst>
                <a:ext uri="{FF2B5EF4-FFF2-40B4-BE49-F238E27FC236}">
                  <a16:creationId xmlns:a16="http://schemas.microsoft.com/office/drawing/2014/main" id="{41A3E932-5D2E-F14B-F759-A3C3225FBB9D}"/>
                </a:ext>
              </a:extLst>
            </p:cNvPr>
            <p:cNvSpPr/>
            <p:nvPr/>
          </p:nvSpPr>
          <p:spPr>
            <a:xfrm rot="928082" flipH="1">
              <a:off x="1872601" y="3050980"/>
              <a:ext cx="999500" cy="1473086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8" name="Pijl: rechts 27">
              <a:extLst>
                <a:ext uri="{FF2B5EF4-FFF2-40B4-BE49-F238E27FC236}">
                  <a16:creationId xmlns:a16="http://schemas.microsoft.com/office/drawing/2014/main" id="{6AA270EA-F3E2-328F-323E-CE7D0978FB98}"/>
                </a:ext>
              </a:extLst>
            </p:cNvPr>
            <p:cNvSpPr/>
            <p:nvPr/>
          </p:nvSpPr>
          <p:spPr>
            <a:xfrm>
              <a:off x="5373527" y="2944374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Pijl: rechts 28">
              <a:extLst>
                <a:ext uri="{FF2B5EF4-FFF2-40B4-BE49-F238E27FC236}">
                  <a16:creationId xmlns:a16="http://schemas.microsoft.com/office/drawing/2014/main" id="{B292DCCD-14EB-08E7-BB8B-A2A42C76D5E2}"/>
                </a:ext>
              </a:extLst>
            </p:cNvPr>
            <p:cNvSpPr/>
            <p:nvPr/>
          </p:nvSpPr>
          <p:spPr>
            <a:xfrm rot="10800000">
              <a:off x="5373527" y="3277006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Pijl: rechts 29">
              <a:extLst>
                <a:ext uri="{FF2B5EF4-FFF2-40B4-BE49-F238E27FC236}">
                  <a16:creationId xmlns:a16="http://schemas.microsoft.com/office/drawing/2014/main" id="{9EF3AD21-1AC5-BE84-38D7-B99129179AD8}"/>
                </a:ext>
              </a:extLst>
            </p:cNvPr>
            <p:cNvSpPr/>
            <p:nvPr/>
          </p:nvSpPr>
          <p:spPr>
            <a:xfrm>
              <a:off x="5373527" y="4341816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Pijl: rechts 30">
              <a:extLst>
                <a:ext uri="{FF2B5EF4-FFF2-40B4-BE49-F238E27FC236}">
                  <a16:creationId xmlns:a16="http://schemas.microsoft.com/office/drawing/2014/main" id="{CC63FBB4-588C-BF25-242F-1055E44EAF77}"/>
                </a:ext>
              </a:extLst>
            </p:cNvPr>
            <p:cNvSpPr/>
            <p:nvPr/>
          </p:nvSpPr>
          <p:spPr>
            <a:xfrm rot="10800000">
              <a:off x="5373527" y="4674448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Pijl: rechts 31">
              <a:extLst>
                <a:ext uri="{FF2B5EF4-FFF2-40B4-BE49-F238E27FC236}">
                  <a16:creationId xmlns:a16="http://schemas.microsoft.com/office/drawing/2014/main" id="{4AB5024D-4AB4-A8B9-824D-1CA91F33B378}"/>
                </a:ext>
              </a:extLst>
            </p:cNvPr>
            <p:cNvSpPr/>
            <p:nvPr/>
          </p:nvSpPr>
          <p:spPr>
            <a:xfrm rot="2137332">
              <a:off x="1883136" y="1978549"/>
              <a:ext cx="855058" cy="586882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27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D6F0DA2-330E-CD00-7FE1-6C7198241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58" y="1333893"/>
            <a:ext cx="5133975" cy="391477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/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0D4A78DF-A2B2-8355-034D-FC07633125DA}"/>
              </a:ext>
            </a:extLst>
          </p:cNvPr>
          <p:cNvSpPr txBox="1"/>
          <p:nvPr/>
        </p:nvSpPr>
        <p:spPr>
          <a:xfrm>
            <a:off x="656166" y="1435456"/>
            <a:ext cx="5034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Waardentabel Pt100 temperatuursonde en omzetmethode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Gebruikt om equilibriumpunten te bepalen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B3998F9-E870-2CC5-B3D4-70B48DD07BA8}"/>
              </a:ext>
            </a:extLst>
          </p:cNvPr>
          <p:cNvSpPr txBox="1"/>
          <p:nvPr/>
        </p:nvSpPr>
        <p:spPr>
          <a:xfrm>
            <a:off x="828040" y="4155428"/>
            <a:ext cx="5449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Radetic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Radojle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Pavlov-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Kagadejev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Marijana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Milivojevic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Nikola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(2015). The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analog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linearization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Pt100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working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characteristic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Serbian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Journal of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Engineering. 12. 345-357. 10.2298/SJEE1503345R</a:t>
            </a:r>
            <a:r>
              <a:rPr lang="nl-BE" sz="14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96CC42D-AB72-86CA-E48D-D170672F80CE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7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46539" y="621192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14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786EE7B-5A32-74F8-9F01-D01E82B7AFA7}"/>
                  </a:ext>
                </a:extLst>
              </p:cNvPr>
              <p:cNvSpPr txBox="1"/>
              <p:nvPr/>
            </p:nvSpPr>
            <p:spPr>
              <a:xfrm>
                <a:off x="6261100" y="1441561"/>
                <a:ext cx="5317067" cy="357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Literatuur: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nl-BE" sz="1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Electrical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resistivity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of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Copper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Gold, Palladium and Silver, </a:t>
                </a:r>
                <a:b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J.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Phys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Chem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. Ref. Data, Vol. 8, No. 4, 1979.</a:t>
                </a:r>
                <a:b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(https://srd.nist.gov/JPCRD/jpcrd155.pdf)</a:t>
                </a:r>
                <a:endParaRPr lang="nl-BE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/>
                  <a:ea typeface="Cambria Math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Assen op een logaritmische schaal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Temperaturen onder </a:t>
                </a:r>
                <a14:m>
                  <m:oMath xmlns:m="http://schemas.openxmlformats.org/officeDocument/2006/math">
                    <m:r>
                      <a:rPr lang="nl-BE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77</m:t>
                    </m:r>
                    <m:r>
                      <a:rPr lang="nl-BE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nodig om exponentieel verband te kunnen zien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786EE7B-5A32-74F8-9F01-D01E82B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100" y="1441561"/>
                <a:ext cx="5317067" cy="3570208"/>
              </a:xfrm>
              <a:prstGeom prst="rect">
                <a:avLst/>
              </a:prstGeom>
              <a:blipFill>
                <a:blip r:embed="rId5"/>
                <a:stretch>
                  <a:fillRect l="-1032" t="-853" r="-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486C79E5-8A16-31A7-488E-1C5A44B72440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86884C83-9488-40CB-E7CA-A921EA8A9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19" y="1076324"/>
            <a:ext cx="4529693" cy="5693764"/>
          </a:xfrm>
          <a:prstGeom prst="rect">
            <a:avLst/>
          </a:prstGeom>
        </p:spPr>
      </p:pic>
      <p:sp>
        <p:nvSpPr>
          <p:cNvPr id="41" name="Rechteraccolade 40">
            <a:extLst>
              <a:ext uri="{FF2B5EF4-FFF2-40B4-BE49-F238E27FC236}">
                <a16:creationId xmlns:a16="http://schemas.microsoft.com/office/drawing/2014/main" id="{10F151F6-A29E-FA94-C6B3-42C82A6434A9}"/>
              </a:ext>
            </a:extLst>
          </p:cNvPr>
          <p:cNvSpPr/>
          <p:nvPr/>
        </p:nvSpPr>
        <p:spPr>
          <a:xfrm rot="16200000" flipV="1">
            <a:off x="3958696" y="5124880"/>
            <a:ext cx="309349" cy="1537648"/>
          </a:xfrm>
          <a:prstGeom prst="rightBrac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0DC0AF47-5FD9-F806-AC6A-58DC139329E7}"/>
              </a:ext>
            </a:extLst>
          </p:cNvPr>
          <p:cNvCxnSpPr>
            <a:cxnSpLocks/>
          </p:cNvCxnSpPr>
          <p:nvPr/>
        </p:nvCxnSpPr>
        <p:spPr>
          <a:xfrm>
            <a:off x="3308154" y="1388533"/>
            <a:ext cx="0" cy="498671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95A2C04E-7456-BF2F-99B4-28613DE40A13}"/>
              </a:ext>
            </a:extLst>
          </p:cNvPr>
          <p:cNvSpPr txBox="1"/>
          <p:nvPr/>
        </p:nvSpPr>
        <p:spPr>
          <a:xfrm>
            <a:off x="3308154" y="5371554"/>
            <a:ext cx="184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Gemeten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bereik</a:t>
            </a:r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06605004-F77E-53FB-5BA5-F9D8A41C966A}"/>
              </a:ext>
            </a:extLst>
          </p:cNvPr>
          <p:cNvSpPr/>
          <p:nvPr/>
        </p:nvSpPr>
        <p:spPr>
          <a:xfrm>
            <a:off x="4855193" y="5865396"/>
            <a:ext cx="133249" cy="183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b="1" spc="300" dirty="0">
              <a:ln w="22225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2951C872-6428-7F5A-54E8-85E95AEA3155}"/>
              </a:ext>
            </a:extLst>
          </p:cNvPr>
          <p:cNvSpPr/>
          <p:nvPr/>
        </p:nvSpPr>
        <p:spPr>
          <a:xfrm>
            <a:off x="4812450" y="5628536"/>
            <a:ext cx="509513" cy="42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300" dirty="0">
                <a:ln w="22225">
                  <a:noFill/>
                  <a:prstDash val="solid"/>
                </a:ln>
                <a:solidFill>
                  <a:schemeClr val="accent2"/>
                </a:solidFill>
              </a:rPr>
              <a:t>...</a:t>
            </a:r>
            <a:endParaRPr lang="LID4096" sz="2000" b="1" spc="300" dirty="0">
              <a:ln w="22225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5A64648B-62F4-5734-2D66-30F7FFEBCE8B}"/>
              </a:ext>
            </a:extLst>
          </p:cNvPr>
          <p:cNvCxnSpPr>
            <a:cxnSpLocks/>
          </p:cNvCxnSpPr>
          <p:nvPr/>
        </p:nvCxnSpPr>
        <p:spPr>
          <a:xfrm flipV="1">
            <a:off x="3308154" y="1477963"/>
            <a:ext cx="1287659" cy="12185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8D478E7C-4800-46B6-A854-71483349C25E}"/>
              </a:ext>
            </a:extLst>
          </p:cNvPr>
          <p:cNvCxnSpPr/>
          <p:nvPr/>
        </p:nvCxnSpPr>
        <p:spPr>
          <a:xfrm>
            <a:off x="3577036" y="2481367"/>
            <a:ext cx="370594" cy="35448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18483715-40B5-48FF-CAF6-65D510E87D7E}"/>
              </a:ext>
            </a:extLst>
          </p:cNvPr>
          <p:cNvSpPr txBox="1"/>
          <p:nvPr/>
        </p:nvSpPr>
        <p:spPr>
          <a:xfrm>
            <a:off x="3845339" y="27737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7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15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5672D803-DEC8-9399-4544-B0D4D03FAA7B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6AA96F6-5F83-F2AB-9B09-46A552EE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A5DC4DC-5E2F-B603-601A-A62E8C53CD7C}"/>
              </a:ext>
            </a:extLst>
          </p:cNvPr>
          <p:cNvSpPr txBox="1"/>
          <p:nvPr/>
        </p:nvSpPr>
        <p:spPr>
          <a:xfrm>
            <a:off x="4398880" y="6488668"/>
            <a:ext cx="67470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https://en.wikipedia.org/wiki/Electrical_resistivity_and_conductivity</a:t>
            </a:r>
            <a:endParaRPr lang="es-E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319778B-91B1-E119-5DE4-20F25DB7FA94}"/>
              </a:ext>
            </a:extLst>
          </p:cNvPr>
          <p:cNvSpPr txBox="1"/>
          <p:nvPr/>
        </p:nvSpPr>
        <p:spPr>
          <a:xfrm>
            <a:off x="218142" y="1298405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This table shows the resistivity (</a:t>
            </a:r>
            <a:r>
              <a:rPr lang="en-US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ρ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), conductivity and </a:t>
            </a:r>
            <a:r>
              <a:rPr lang="en-US" b="0" i="0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linkClick r:id="rId6" tooltip="Temperature coeffici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temperature coefficient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 of various materials at 20 °C (293 K).</a:t>
            </a:r>
            <a:endParaRPr lang="es-E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3DB54AA5-393D-90E8-CB2B-0B7C042D03CD}"/>
              </a:ext>
            </a:extLst>
          </p:cNvPr>
          <p:cNvGrpSpPr/>
          <p:nvPr/>
        </p:nvGrpSpPr>
        <p:grpSpPr>
          <a:xfrm>
            <a:off x="2006600" y="1838108"/>
            <a:ext cx="8171394" cy="1489818"/>
            <a:chOff x="264582" y="2109566"/>
            <a:chExt cx="8171394" cy="1489818"/>
          </a:xfrm>
        </p:grpSpPr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430AAE8-8C87-176D-CB4B-B378FB5F3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0" y="2109566"/>
              <a:ext cx="5110193" cy="713622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FAE8DD9-F6AE-3B0F-E4EE-ACA99686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8668" y="2126335"/>
              <a:ext cx="3085665" cy="679337"/>
            </a:xfrm>
            <a:prstGeom prst="rect">
              <a:avLst/>
            </a:prstGeom>
          </p:spPr>
        </p:pic>
        <p:pic>
          <p:nvPicPr>
            <p:cNvPr id="20" name="Afbeelding 19">
              <a:extLst>
                <a:ext uri="{FF2B5EF4-FFF2-40B4-BE49-F238E27FC236}">
                  <a16:creationId xmlns:a16="http://schemas.microsoft.com/office/drawing/2014/main" id="{AE2950FE-FEEF-7002-0B72-5FA5A34C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4582" y="2794474"/>
              <a:ext cx="5125141" cy="804910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BAB935BE-F3E7-1FDF-3DBB-31B1934A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626" y="2791299"/>
              <a:ext cx="3109350" cy="762980"/>
            </a:xfrm>
            <a:prstGeom prst="rect">
              <a:avLst/>
            </a:prstGeom>
          </p:spPr>
        </p:pic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0EB5FB5-E468-226A-D5B8-F9AB3A2E78E2}"/>
                </a:ext>
              </a:extLst>
            </p:cNvPr>
            <p:cNvSpPr/>
            <p:nvPr/>
          </p:nvSpPr>
          <p:spPr>
            <a:xfrm>
              <a:off x="279530" y="2109566"/>
              <a:ext cx="8156446" cy="1483466"/>
            </a:xfrm>
            <a:prstGeom prst="rect">
              <a:avLst/>
            </a:pr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F8F67145-E703-1EED-1FBD-EF75F0280331}"/>
              </a:ext>
            </a:extLst>
          </p:cNvPr>
          <p:cNvSpPr txBox="1"/>
          <p:nvPr/>
        </p:nvSpPr>
        <p:spPr>
          <a:xfrm>
            <a:off x="674942" y="3742729"/>
            <a:ext cx="11085257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[e] 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Copper is widely used in electrical equipment, building wiring, and telecommunication cables.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[f]  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Referred to as 100% IACS or </a:t>
            </a: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International Annealed Copper Standard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 The unit for expressing the conductivity of nonmagnetic materials by </a:t>
            </a:r>
            <a:b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      testing using the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1" tooltip="Eddy curr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eddy current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method. Generally used for temper and alloy verification of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aluminium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</a:t>
            </a:r>
          </a:p>
          <a:p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[23]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Matula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, R.A. (1979). "Electrical resistivity of copper, gold, palladium, and silver". </a:t>
            </a: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Journal of Physical and Chemical Reference Data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 </a:t>
            </a:r>
            <a:r>
              <a:rPr lang="en-US" sz="16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8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(4): 1147.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[24]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Douglas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Giancoli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 (2009) [1984]. "25 Electric Currents and Resistance". In Jocelyn Phillips (ed.). </a:t>
            </a: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Physics for Scientists and Engineers with </a:t>
            </a:r>
            <a:b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       Modern Physics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(4th ed.). Upper Saddle River, New Jersey: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2" tooltip="Prentice Ha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Prentice Hall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 p. 658.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3" tooltip="ISBN (identifier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ISBN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4" tooltip="Special:BookSources/978-0-13-149508-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978-0-13-149508-1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</a:t>
            </a:r>
            <a:b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[25]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United States National Bureau of Standards. Retrieved 3 February 2014 – via Internet Archive - archive.org (archived 2001-03-10).</a:t>
            </a:r>
            <a:endParaRPr lang="es-ES" sz="1600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4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16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5672D803-DEC8-9399-4544-B0D4D03FAA7B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6AA96F6-5F83-F2AB-9B09-46A552EE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319778B-91B1-E119-5DE4-20F25DB7FA94}"/>
              </a:ext>
            </a:extLst>
          </p:cNvPr>
          <p:cNvSpPr txBox="1"/>
          <p:nvPr/>
        </p:nvSpPr>
        <p:spPr>
          <a:xfrm>
            <a:off x="2529385" y="1466615"/>
            <a:ext cx="146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</a:t>
            </a:r>
            <a:r>
              <a:rPr lang="en-US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punten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:</a:t>
            </a:r>
            <a:endParaRPr lang="es-E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6" name="Tabel 25">
            <a:extLst>
              <a:ext uri="{FF2B5EF4-FFF2-40B4-BE49-F238E27FC236}">
                <a16:creationId xmlns:a16="http://schemas.microsoft.com/office/drawing/2014/main" id="{A2B12D6E-A5FF-8991-C659-56FA16C8D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22268"/>
              </p:ext>
            </p:extLst>
          </p:nvPr>
        </p:nvGraphicFramePr>
        <p:xfrm>
          <a:off x="2622342" y="2073535"/>
          <a:ext cx="6844806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1602">
                  <a:extLst>
                    <a:ext uri="{9D8B030D-6E8A-4147-A177-3AD203B41FA5}">
                      <a16:colId xmlns:a16="http://schemas.microsoft.com/office/drawing/2014/main" val="2097453325"/>
                    </a:ext>
                  </a:extLst>
                </a:gridCol>
                <a:gridCol w="2281602">
                  <a:extLst>
                    <a:ext uri="{9D8B030D-6E8A-4147-A177-3AD203B41FA5}">
                      <a16:colId xmlns:a16="http://schemas.microsoft.com/office/drawing/2014/main" val="658736247"/>
                    </a:ext>
                  </a:extLst>
                </a:gridCol>
                <a:gridCol w="2281602">
                  <a:extLst>
                    <a:ext uri="{9D8B030D-6E8A-4147-A177-3AD203B41FA5}">
                      <a16:colId xmlns:a16="http://schemas.microsoft.com/office/drawing/2014/main" val="3021172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(K)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(</a:t>
                      </a:r>
                      <a:r>
                        <a:rPr lang="en-US" dirty="0">
                          <a:latin typeface="Symbol" panose="05050102010706020507" pitchFamily="18" charset="2"/>
                        </a:rPr>
                        <a:t>W</a:t>
                      </a:r>
                      <a:r>
                        <a:rPr lang="en-US" dirty="0"/>
                        <a:t>)</a:t>
                      </a:r>
                      <a:endParaRPr lang="LID4096" cap="all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ymbol" panose="05050102010706020507" pitchFamily="18" charset="2"/>
                        </a:rPr>
                        <a:t>r </a:t>
                      </a:r>
                      <a:r>
                        <a:rPr lang="en-US" dirty="0"/>
                        <a:t>(10</a:t>
                      </a:r>
                      <a:r>
                        <a:rPr lang="en-US" baseline="30000" dirty="0"/>
                        <a:t>-8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latin typeface="Symbol" panose="05050102010706020507" pitchFamily="18" charset="2"/>
                        </a:rPr>
                        <a:t>W</a:t>
                      </a:r>
                      <a:r>
                        <a:rPr lang="en-US" dirty="0"/>
                        <a:t>m)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4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 ± 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2,32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0,35 ± 0,01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4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 ± 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11,19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1,67 ± 0,06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41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277 ± 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12,32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1,84 ± 0,07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94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292 ± 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13,17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1,97 ± 0,08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97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377 ± 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16,94 ± 0,02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2,5 ± 0,1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9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02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Doelstelling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F2BA4051-3652-DF2F-AE81-2C09B0647F03}"/>
              </a:ext>
            </a:extLst>
          </p:cNvPr>
          <p:cNvSpPr txBox="1"/>
          <p:nvPr/>
        </p:nvSpPr>
        <p:spPr>
          <a:xfrm>
            <a:off x="656167" y="1435456"/>
            <a:ext cx="94733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weerstand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afhankelijk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: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het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materiaal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vorm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doorsnede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lengte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Doel van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deze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proef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temperatuursafhankelijkheid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Cu-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bepalen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8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ep 68">
            <a:extLst>
              <a:ext uri="{FF2B5EF4-FFF2-40B4-BE49-F238E27FC236}">
                <a16:creationId xmlns:a16="http://schemas.microsoft.com/office/drawing/2014/main" id="{F1B2B027-15DF-30F1-2D21-3A67F226B1F5}"/>
              </a:ext>
            </a:extLst>
          </p:cNvPr>
          <p:cNvGrpSpPr/>
          <p:nvPr/>
        </p:nvGrpSpPr>
        <p:grpSpPr>
          <a:xfrm>
            <a:off x="8364757" y="2337334"/>
            <a:ext cx="2775119" cy="1459650"/>
            <a:chOff x="9460132" y="2094409"/>
            <a:chExt cx="2775119" cy="1459650"/>
          </a:xfrm>
        </p:grpSpPr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5C6C4946-EB32-D7CB-F06A-DA2BDD662D55}"/>
                </a:ext>
              </a:extLst>
            </p:cNvPr>
            <p:cNvGrpSpPr/>
            <p:nvPr/>
          </p:nvGrpSpPr>
          <p:grpSpPr>
            <a:xfrm>
              <a:off x="9503671" y="2094409"/>
              <a:ext cx="2589904" cy="1077777"/>
              <a:chOff x="2717800" y="1606549"/>
              <a:chExt cx="4385310" cy="1824927"/>
            </a:xfrm>
          </p:grpSpPr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DA04F7A7-5F23-F593-2709-5E28BDF2B4CE}"/>
                  </a:ext>
                </a:extLst>
              </p:cNvPr>
              <p:cNvSpPr/>
              <p:nvPr/>
            </p:nvSpPr>
            <p:spPr>
              <a:xfrm>
                <a:off x="633476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E85AFC3C-1C5D-FE6D-721F-CB241512FD93}"/>
                  </a:ext>
                </a:extLst>
              </p:cNvPr>
              <p:cNvSpPr/>
              <p:nvPr/>
            </p:nvSpPr>
            <p:spPr>
              <a:xfrm>
                <a:off x="3115733" y="1606549"/>
                <a:ext cx="3603202" cy="182492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611D4DC2-A982-F3C3-C0C2-D8D51CA5A8AF}"/>
                  </a:ext>
                </a:extLst>
              </p:cNvPr>
              <p:cNvSpPr/>
              <p:nvPr/>
            </p:nvSpPr>
            <p:spPr>
              <a:xfrm>
                <a:off x="271780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D76F9A31-F0DC-739E-87C2-5D124D5E3E98}"/>
                  </a:ext>
                </a:extLst>
              </p:cNvPr>
              <p:cNvCxnSpPr>
                <a:stCxn id="20" idx="0"/>
                <a:endCxn id="37" idx="0"/>
              </p:cNvCxnSpPr>
              <p:nvPr/>
            </p:nvCxnSpPr>
            <p:spPr>
              <a:xfrm>
                <a:off x="3101975" y="160655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88ACC307-0E28-4FDA-6AC6-DDDF15CC2053}"/>
                  </a:ext>
                </a:extLst>
              </p:cNvPr>
              <p:cNvCxnSpPr>
                <a:cxnSpLocks/>
                <a:stCxn id="20" idx="4"/>
                <a:endCxn id="37" idx="4"/>
              </p:cNvCxnSpPr>
              <p:nvPr/>
            </p:nvCxnSpPr>
            <p:spPr>
              <a:xfrm>
                <a:off x="3101975" y="342900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met pijl 48">
                <a:extLst>
                  <a:ext uri="{FF2B5EF4-FFF2-40B4-BE49-F238E27FC236}">
                    <a16:creationId xmlns:a16="http://schemas.microsoft.com/office/drawing/2014/main" id="{81F167F5-8B38-6767-51F7-2F2EF8DA8DDE}"/>
                  </a:ext>
                </a:extLst>
              </p:cNvPr>
              <p:cNvCxnSpPr>
                <a:cxnSpLocks/>
                <a:stCxn id="57" idx="1"/>
                <a:endCxn id="20" idx="6"/>
              </p:cNvCxnSpPr>
              <p:nvPr/>
            </p:nvCxnSpPr>
            <p:spPr>
              <a:xfrm flipH="1" flipV="1">
                <a:off x="3486150" y="2517776"/>
                <a:ext cx="1507389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met pijl 51">
                <a:extLst>
                  <a:ext uri="{FF2B5EF4-FFF2-40B4-BE49-F238E27FC236}">
                    <a16:creationId xmlns:a16="http://schemas.microsoft.com/office/drawing/2014/main" id="{9026FECC-8A12-F599-7BB2-CED9993696AA}"/>
                  </a:ext>
                </a:extLst>
              </p:cNvPr>
              <p:cNvCxnSpPr>
                <a:cxnSpLocks/>
                <a:stCxn id="57" idx="3"/>
                <a:endCxn id="37" idx="6"/>
              </p:cNvCxnSpPr>
              <p:nvPr/>
            </p:nvCxnSpPr>
            <p:spPr>
              <a:xfrm flipV="1">
                <a:off x="5556149" y="2517776"/>
                <a:ext cx="1546961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/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2000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7357A1D7-9B9B-37E2-2794-DFBBB8A88C21}"/>
                </a:ext>
              </a:extLst>
            </p:cNvPr>
            <p:cNvSpPr txBox="1"/>
            <p:nvPr/>
          </p:nvSpPr>
          <p:spPr>
            <a:xfrm>
              <a:off x="9460132" y="3215505"/>
              <a:ext cx="2775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Schematische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voorstelling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geleider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42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geleider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		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i.f.v.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sSup>
                      <m:sSup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5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Lineaire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benadering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rond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427092"/>
              </a:xfrm>
              <a:prstGeom prst="rect">
                <a:avLst/>
              </a:prstGeom>
              <a:blipFill>
                <a:blip r:embed="rId6"/>
                <a:stretch>
                  <a:fillRect l="-1009" t="-8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ep 76">
            <a:extLst>
              <a:ext uri="{FF2B5EF4-FFF2-40B4-BE49-F238E27FC236}">
                <a16:creationId xmlns:a16="http://schemas.microsoft.com/office/drawing/2014/main" id="{1C3F48B2-FD33-F68B-4069-A3564E7376ED}"/>
              </a:ext>
            </a:extLst>
          </p:cNvPr>
          <p:cNvGrpSpPr/>
          <p:nvPr/>
        </p:nvGrpSpPr>
        <p:grpSpPr>
          <a:xfrm>
            <a:off x="4557606" y="4445824"/>
            <a:ext cx="2737335" cy="549888"/>
            <a:chOff x="4347633" y="4000499"/>
            <a:chExt cx="2737335" cy="549888"/>
          </a:xfrm>
        </p:grpSpPr>
        <p:cxnSp>
          <p:nvCxnSpPr>
            <p:cNvPr id="72" name="Verbindingslijn: gebogen 71">
              <a:extLst>
                <a:ext uri="{FF2B5EF4-FFF2-40B4-BE49-F238E27FC236}">
                  <a16:creationId xmlns:a16="http://schemas.microsoft.com/office/drawing/2014/main" id="{19415B4D-BF0C-5818-58D1-A299EE7C85FE}"/>
                </a:ext>
              </a:extLst>
            </p:cNvPr>
            <p:cNvCxnSpPr/>
            <p:nvPr/>
          </p:nvCxnSpPr>
          <p:spPr>
            <a:xfrm>
              <a:off x="4347633" y="4000499"/>
              <a:ext cx="495300" cy="396000"/>
            </a:xfrm>
            <a:prstGeom prst="bentConnector3">
              <a:avLst>
                <a:gd name="adj1" fmla="val -427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9D1ADC72-25E0-4E97-75C1-A98F4B69673A}"/>
                </a:ext>
              </a:extLst>
            </p:cNvPr>
            <p:cNvSpPr txBox="1"/>
            <p:nvPr/>
          </p:nvSpPr>
          <p:spPr>
            <a:xfrm>
              <a:off x="4872567" y="4211833"/>
              <a:ext cx="2212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Temperatuurscoëfficiënt</a:t>
              </a:r>
              <a:endParaRPr lang="LID4096" sz="1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36192EC2-06DE-B0CE-0FFE-AD1E7E602F60}"/>
              </a:ext>
            </a:extLst>
          </p:cNvPr>
          <p:cNvGrpSpPr/>
          <p:nvPr/>
        </p:nvGrpSpPr>
        <p:grpSpPr>
          <a:xfrm>
            <a:off x="3639309" y="3192824"/>
            <a:ext cx="3139495" cy="338554"/>
            <a:chOff x="4257774" y="4150192"/>
            <a:chExt cx="3139495" cy="404836"/>
          </a:xfrm>
        </p:grpSpPr>
        <p:cxnSp>
          <p:nvCxnSpPr>
            <p:cNvPr id="3" name="Verbindingslijn: gebogen 2">
              <a:extLst>
                <a:ext uri="{FF2B5EF4-FFF2-40B4-BE49-F238E27FC236}">
                  <a16:creationId xmlns:a16="http://schemas.microsoft.com/office/drawing/2014/main" id="{167CE809-887E-9127-AAED-AED1C73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4257774" y="4268630"/>
              <a:ext cx="585159" cy="127869"/>
            </a:xfrm>
            <a:prstGeom prst="bentConnector3">
              <a:avLst>
                <a:gd name="adj1" fmla="val -253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E9942EB-DA2E-FC40-30A5-0AE807B995BC}"/>
                </a:ext>
              </a:extLst>
            </p:cNvPr>
            <p:cNvSpPr txBox="1"/>
            <p:nvPr/>
          </p:nvSpPr>
          <p:spPr>
            <a:xfrm>
              <a:off x="4851059" y="4150192"/>
              <a:ext cx="2546210" cy="404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Soortelijke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weerstand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op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0K</a:t>
              </a:r>
              <a:endParaRPr lang="LID4096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51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4028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62027"/>
              <a:chOff x="0" y="0"/>
              <a:chExt cx="12192000" cy="6862027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32218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4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Meetopstelling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588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Schematische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voorstelling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meetopstelling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F2EADD9-8A9B-99FF-36CA-43AF7C2C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70" y="2584351"/>
            <a:ext cx="5038725" cy="1774169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grpSp>
        <p:nvGrpSpPr>
          <p:cNvPr id="57" name="Groep 56">
            <a:extLst>
              <a:ext uri="{FF2B5EF4-FFF2-40B4-BE49-F238E27FC236}">
                <a16:creationId xmlns:a16="http://schemas.microsoft.com/office/drawing/2014/main" id="{8A358C54-41B8-37C3-1010-069310B06EB3}"/>
              </a:ext>
            </a:extLst>
          </p:cNvPr>
          <p:cNvGrpSpPr/>
          <p:nvPr/>
        </p:nvGrpSpPr>
        <p:grpSpPr>
          <a:xfrm>
            <a:off x="6169660" y="2481374"/>
            <a:ext cx="5250149" cy="2254659"/>
            <a:chOff x="6169660" y="2481374"/>
            <a:chExt cx="5250149" cy="2254659"/>
          </a:xfrm>
        </p:grpSpPr>
        <p:sp>
          <p:nvSpPr>
            <p:cNvPr id="52" name="Vrije vorm: vorm 51">
              <a:extLst>
                <a:ext uri="{FF2B5EF4-FFF2-40B4-BE49-F238E27FC236}">
                  <a16:creationId xmlns:a16="http://schemas.microsoft.com/office/drawing/2014/main" id="{FCC30473-7064-9EEF-3E6F-2DE4B4D7E43D}"/>
                </a:ext>
              </a:extLst>
            </p:cNvPr>
            <p:cNvSpPr/>
            <p:nvPr/>
          </p:nvSpPr>
          <p:spPr>
            <a:xfrm>
              <a:off x="6952818" y="3126209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51" name="Vrije vorm: vorm 50">
              <a:extLst>
                <a:ext uri="{FF2B5EF4-FFF2-40B4-BE49-F238E27FC236}">
                  <a16:creationId xmlns:a16="http://schemas.microsoft.com/office/drawing/2014/main" id="{EFE7F3D3-D589-64A4-8530-EF62AA5F5F07}"/>
                </a:ext>
              </a:extLst>
            </p:cNvPr>
            <p:cNvSpPr/>
            <p:nvPr/>
          </p:nvSpPr>
          <p:spPr>
            <a:xfrm>
              <a:off x="6957569" y="3194611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5" name="Stroomdiagram: Magnetische schijf 24">
              <a:extLst>
                <a:ext uri="{FF2B5EF4-FFF2-40B4-BE49-F238E27FC236}">
                  <a16:creationId xmlns:a16="http://schemas.microsoft.com/office/drawing/2014/main" id="{F452532B-1EF7-F4F8-B2F1-22E607D9A894}"/>
                </a:ext>
              </a:extLst>
            </p:cNvPr>
            <p:cNvSpPr/>
            <p:nvPr/>
          </p:nvSpPr>
          <p:spPr>
            <a:xfrm>
              <a:off x="9730055" y="3047401"/>
              <a:ext cx="1240417" cy="106750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8" name="Boog 27">
              <a:extLst>
                <a:ext uri="{FF2B5EF4-FFF2-40B4-BE49-F238E27FC236}">
                  <a16:creationId xmlns:a16="http://schemas.microsoft.com/office/drawing/2014/main" id="{5F21F850-E3E0-C28D-AC47-84F934AD433F}"/>
                </a:ext>
              </a:extLst>
            </p:cNvPr>
            <p:cNvSpPr/>
            <p:nvPr/>
          </p:nvSpPr>
          <p:spPr>
            <a:xfrm rot="10800000">
              <a:off x="9730055" y="316030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Boog 28">
              <a:extLst>
                <a:ext uri="{FF2B5EF4-FFF2-40B4-BE49-F238E27FC236}">
                  <a16:creationId xmlns:a16="http://schemas.microsoft.com/office/drawing/2014/main" id="{950B178F-81FC-CFA7-B78E-38378CB29006}"/>
                </a:ext>
              </a:extLst>
            </p:cNvPr>
            <p:cNvSpPr/>
            <p:nvPr/>
          </p:nvSpPr>
          <p:spPr>
            <a:xfrm rot="10800000">
              <a:off x="9730055" y="310414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Boog 29">
              <a:extLst>
                <a:ext uri="{FF2B5EF4-FFF2-40B4-BE49-F238E27FC236}">
                  <a16:creationId xmlns:a16="http://schemas.microsoft.com/office/drawing/2014/main" id="{758F6608-27C4-4910-FE60-930867D51C63}"/>
                </a:ext>
              </a:extLst>
            </p:cNvPr>
            <p:cNvSpPr/>
            <p:nvPr/>
          </p:nvSpPr>
          <p:spPr>
            <a:xfrm rot="10800000">
              <a:off x="9730055" y="321386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Boog 30">
              <a:extLst>
                <a:ext uri="{FF2B5EF4-FFF2-40B4-BE49-F238E27FC236}">
                  <a16:creationId xmlns:a16="http://schemas.microsoft.com/office/drawing/2014/main" id="{A4D14128-0CB1-DC59-85BE-FD34D3DCBA9E}"/>
                </a:ext>
              </a:extLst>
            </p:cNvPr>
            <p:cNvSpPr/>
            <p:nvPr/>
          </p:nvSpPr>
          <p:spPr>
            <a:xfrm rot="10800000">
              <a:off x="9730055" y="326743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32" name="Boog 31">
              <a:extLst>
                <a:ext uri="{FF2B5EF4-FFF2-40B4-BE49-F238E27FC236}">
                  <a16:creationId xmlns:a16="http://schemas.microsoft.com/office/drawing/2014/main" id="{4A219BBF-69CA-BA28-3390-95A32327B04A}"/>
                </a:ext>
              </a:extLst>
            </p:cNvPr>
            <p:cNvSpPr/>
            <p:nvPr/>
          </p:nvSpPr>
          <p:spPr>
            <a:xfrm rot="10800000">
              <a:off x="9730055" y="333146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3" name="Boog 32">
              <a:extLst>
                <a:ext uri="{FF2B5EF4-FFF2-40B4-BE49-F238E27FC236}">
                  <a16:creationId xmlns:a16="http://schemas.microsoft.com/office/drawing/2014/main" id="{5E4B538D-FE94-764B-42F6-7681A7CCFBCE}"/>
                </a:ext>
              </a:extLst>
            </p:cNvPr>
            <p:cNvSpPr/>
            <p:nvPr/>
          </p:nvSpPr>
          <p:spPr>
            <a:xfrm rot="10800000">
              <a:off x="9730055" y="339424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4" name="Boog 33">
              <a:extLst>
                <a:ext uri="{FF2B5EF4-FFF2-40B4-BE49-F238E27FC236}">
                  <a16:creationId xmlns:a16="http://schemas.microsoft.com/office/drawing/2014/main" id="{90B05A02-FEB4-41DF-E140-F8B3CC802701}"/>
                </a:ext>
              </a:extLst>
            </p:cNvPr>
            <p:cNvSpPr/>
            <p:nvPr/>
          </p:nvSpPr>
          <p:spPr>
            <a:xfrm rot="10800000">
              <a:off x="9730055" y="345107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5" name="Boog 34">
              <a:extLst>
                <a:ext uri="{FF2B5EF4-FFF2-40B4-BE49-F238E27FC236}">
                  <a16:creationId xmlns:a16="http://schemas.microsoft.com/office/drawing/2014/main" id="{34006DF4-5FA8-3808-9716-48AD4BEF6DDB}"/>
                </a:ext>
              </a:extLst>
            </p:cNvPr>
            <p:cNvSpPr/>
            <p:nvPr/>
          </p:nvSpPr>
          <p:spPr>
            <a:xfrm rot="10800000">
              <a:off x="9730055" y="3504635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6" name="Boog 35">
              <a:extLst>
                <a:ext uri="{FF2B5EF4-FFF2-40B4-BE49-F238E27FC236}">
                  <a16:creationId xmlns:a16="http://schemas.microsoft.com/office/drawing/2014/main" id="{A844475F-9760-568A-DA13-E382D4492318}"/>
                </a:ext>
              </a:extLst>
            </p:cNvPr>
            <p:cNvSpPr/>
            <p:nvPr/>
          </p:nvSpPr>
          <p:spPr>
            <a:xfrm rot="10800000">
              <a:off x="9730055" y="357781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Boog 36">
              <a:extLst>
                <a:ext uri="{FF2B5EF4-FFF2-40B4-BE49-F238E27FC236}">
                  <a16:creationId xmlns:a16="http://schemas.microsoft.com/office/drawing/2014/main" id="{F0B4EEBF-2974-3581-E02C-A1FFC4EE2059}"/>
                </a:ext>
              </a:extLst>
            </p:cNvPr>
            <p:cNvSpPr/>
            <p:nvPr/>
          </p:nvSpPr>
          <p:spPr>
            <a:xfrm rot="10800000">
              <a:off x="9730055" y="363281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Boog 37">
              <a:extLst>
                <a:ext uri="{FF2B5EF4-FFF2-40B4-BE49-F238E27FC236}">
                  <a16:creationId xmlns:a16="http://schemas.microsoft.com/office/drawing/2014/main" id="{AB8E24F0-3CC2-B7B1-9B90-CBA4EEBAF09F}"/>
                </a:ext>
              </a:extLst>
            </p:cNvPr>
            <p:cNvSpPr/>
            <p:nvPr/>
          </p:nvSpPr>
          <p:spPr>
            <a:xfrm rot="10800000">
              <a:off x="9730055" y="368235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C041D05B-D129-4A27-04D1-DDCF2A27D6D6}"/>
                </a:ext>
              </a:extLst>
            </p:cNvPr>
            <p:cNvSpPr/>
            <p:nvPr/>
          </p:nvSpPr>
          <p:spPr>
            <a:xfrm>
              <a:off x="9878343" y="3104147"/>
              <a:ext cx="943841" cy="2444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9E69D42E-78A2-0610-062F-4DD0B904EE95}"/>
                </a:ext>
              </a:extLst>
            </p:cNvPr>
            <p:cNvSpPr txBox="1"/>
            <p:nvPr/>
          </p:nvSpPr>
          <p:spPr>
            <a:xfrm>
              <a:off x="9439287" y="4126069"/>
              <a:ext cx="192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Koperdraad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581CC129-C7BF-7EF1-E2F9-FFB94400CE77}"/>
                </a:ext>
              </a:extLst>
            </p:cNvPr>
            <p:cNvSpPr/>
            <p:nvPr/>
          </p:nvSpPr>
          <p:spPr>
            <a:xfrm>
              <a:off x="6952818" y="2822945"/>
              <a:ext cx="3412314" cy="1057443"/>
            </a:xfrm>
            <a:custGeom>
              <a:avLst/>
              <a:gdLst>
                <a:gd name="connsiteX0" fmla="*/ 0 w 3018367"/>
                <a:gd name="connsiteY0" fmla="*/ 400729 h 447296"/>
                <a:gd name="connsiteX1" fmla="*/ 605367 w 3018367"/>
                <a:gd name="connsiteY1" fmla="*/ 265263 h 447296"/>
                <a:gd name="connsiteX2" fmla="*/ 1583267 w 3018367"/>
                <a:gd name="connsiteY2" fmla="*/ 53596 h 447296"/>
                <a:gd name="connsiteX3" fmla="*/ 2747433 w 3018367"/>
                <a:gd name="connsiteY3" fmla="*/ 32429 h 447296"/>
                <a:gd name="connsiteX4" fmla="*/ 3018367 w 3018367"/>
                <a:gd name="connsiteY4" fmla="*/ 447296 h 447296"/>
                <a:gd name="connsiteX0" fmla="*/ 0 w 2967208"/>
                <a:gd name="connsiteY0" fmla="*/ 400729 h 483004"/>
                <a:gd name="connsiteX1" fmla="*/ 605367 w 2967208"/>
                <a:gd name="connsiteY1" fmla="*/ 265263 h 483004"/>
                <a:gd name="connsiteX2" fmla="*/ 1583267 w 2967208"/>
                <a:gd name="connsiteY2" fmla="*/ 53596 h 483004"/>
                <a:gd name="connsiteX3" fmla="*/ 2747433 w 2967208"/>
                <a:gd name="connsiteY3" fmla="*/ 32429 h 483004"/>
                <a:gd name="connsiteX4" fmla="*/ 2967208 w 2967208"/>
                <a:gd name="connsiteY4" fmla="*/ 483004 h 483004"/>
                <a:gd name="connsiteX0" fmla="*/ 0 w 2967272"/>
                <a:gd name="connsiteY0" fmla="*/ 400729 h 483004"/>
                <a:gd name="connsiteX1" fmla="*/ 605367 w 2967272"/>
                <a:gd name="connsiteY1" fmla="*/ 265263 h 483004"/>
                <a:gd name="connsiteX2" fmla="*/ 1583267 w 2967272"/>
                <a:gd name="connsiteY2" fmla="*/ 53596 h 483004"/>
                <a:gd name="connsiteX3" fmla="*/ 2747433 w 2967272"/>
                <a:gd name="connsiteY3" fmla="*/ 32429 h 483004"/>
                <a:gd name="connsiteX4" fmla="*/ 2967208 w 2967272"/>
                <a:gd name="connsiteY4" fmla="*/ 483004 h 483004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28051 h 510326"/>
                <a:gd name="connsiteX1" fmla="*/ 912320 w 2967272"/>
                <a:gd name="connsiteY1" fmla="*/ 423516 h 510326"/>
                <a:gd name="connsiteX2" fmla="*/ 1898745 w 2967272"/>
                <a:gd name="connsiteY2" fmla="*/ 37275 h 510326"/>
                <a:gd name="connsiteX3" fmla="*/ 2747433 w 2967272"/>
                <a:gd name="connsiteY3" fmla="*/ 59751 h 510326"/>
                <a:gd name="connsiteX4" fmla="*/ 2967208 w 2967272"/>
                <a:gd name="connsiteY4" fmla="*/ 510326 h 510326"/>
                <a:gd name="connsiteX0" fmla="*/ 0 w 2967272"/>
                <a:gd name="connsiteY0" fmla="*/ 406352 h 488627"/>
                <a:gd name="connsiteX1" fmla="*/ 912320 w 2967272"/>
                <a:gd name="connsiteY1" fmla="*/ 401817 h 488627"/>
                <a:gd name="connsiteX2" fmla="*/ 1898745 w 2967272"/>
                <a:gd name="connsiteY2" fmla="*/ 15576 h 488627"/>
                <a:gd name="connsiteX3" fmla="*/ 2747433 w 2967272"/>
                <a:gd name="connsiteY3" fmla="*/ 38052 h 488627"/>
                <a:gd name="connsiteX4" fmla="*/ 2967208 w 2967272"/>
                <a:gd name="connsiteY4" fmla="*/ 488627 h 488627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47387 h 529662"/>
                <a:gd name="connsiteX1" fmla="*/ 912320 w 2967272"/>
                <a:gd name="connsiteY1" fmla="*/ 442852 h 529662"/>
                <a:gd name="connsiteX2" fmla="*/ 1890218 w 2967272"/>
                <a:gd name="connsiteY2" fmla="*/ 9000 h 529662"/>
                <a:gd name="connsiteX3" fmla="*/ 2747433 w 2967272"/>
                <a:gd name="connsiteY3" fmla="*/ 79087 h 529662"/>
                <a:gd name="connsiteX4" fmla="*/ 2967208 w 2967272"/>
                <a:gd name="connsiteY4" fmla="*/ 529662 h 529662"/>
                <a:gd name="connsiteX0" fmla="*/ 0 w 2993607"/>
                <a:gd name="connsiteY0" fmla="*/ 458614 h 458614"/>
                <a:gd name="connsiteX1" fmla="*/ 912320 w 2993607"/>
                <a:gd name="connsiteY1" fmla="*/ 454079 h 458614"/>
                <a:gd name="connsiteX2" fmla="*/ 1890218 w 2993607"/>
                <a:gd name="connsiteY2" fmla="*/ 20227 h 458614"/>
                <a:gd name="connsiteX3" fmla="*/ 2747433 w 2993607"/>
                <a:gd name="connsiteY3" fmla="*/ 90314 h 458614"/>
                <a:gd name="connsiteX4" fmla="*/ 2993607 w 2993607"/>
                <a:gd name="connsiteY4" fmla="*/ 37240 h 458614"/>
                <a:gd name="connsiteX0" fmla="*/ 0 w 2993905"/>
                <a:gd name="connsiteY0" fmla="*/ 847217 h 847217"/>
                <a:gd name="connsiteX1" fmla="*/ 912320 w 2993905"/>
                <a:gd name="connsiteY1" fmla="*/ 842682 h 847217"/>
                <a:gd name="connsiteX2" fmla="*/ 1890218 w 2993905"/>
                <a:gd name="connsiteY2" fmla="*/ 408830 h 847217"/>
                <a:gd name="connsiteX3" fmla="*/ 2778232 w 2993905"/>
                <a:gd name="connsiteY3" fmla="*/ 20310 h 847217"/>
                <a:gd name="connsiteX4" fmla="*/ 2993607 w 2993905"/>
                <a:gd name="connsiteY4" fmla="*/ 425843 h 847217"/>
                <a:gd name="connsiteX0" fmla="*/ 0 w 2993905"/>
                <a:gd name="connsiteY0" fmla="*/ 845835 h 845835"/>
                <a:gd name="connsiteX1" fmla="*/ 912320 w 2993905"/>
                <a:gd name="connsiteY1" fmla="*/ 841300 h 845835"/>
                <a:gd name="connsiteX2" fmla="*/ 1811021 w 2993905"/>
                <a:gd name="connsiteY2" fmla="*/ 440206 h 845835"/>
                <a:gd name="connsiteX3" fmla="*/ 2778232 w 2993905"/>
                <a:gd name="connsiteY3" fmla="*/ 18928 h 845835"/>
                <a:gd name="connsiteX4" fmla="*/ 2993607 w 2993905"/>
                <a:gd name="connsiteY4" fmla="*/ 424461 h 845835"/>
                <a:gd name="connsiteX0" fmla="*/ 0 w 2993905"/>
                <a:gd name="connsiteY0" fmla="*/ 877461 h 877461"/>
                <a:gd name="connsiteX1" fmla="*/ 912320 w 2993905"/>
                <a:gd name="connsiteY1" fmla="*/ 872926 h 877461"/>
                <a:gd name="connsiteX2" fmla="*/ 1811021 w 2993905"/>
                <a:gd name="connsiteY2" fmla="*/ 471832 h 877461"/>
                <a:gd name="connsiteX3" fmla="*/ 2778232 w 2993905"/>
                <a:gd name="connsiteY3" fmla="*/ 50554 h 877461"/>
                <a:gd name="connsiteX4" fmla="*/ 2993607 w 2993905"/>
                <a:gd name="connsiteY4" fmla="*/ 456087 h 877461"/>
                <a:gd name="connsiteX0" fmla="*/ 0 w 2993607"/>
                <a:gd name="connsiteY0" fmla="*/ 857721 h 857721"/>
                <a:gd name="connsiteX1" fmla="*/ 912320 w 2993607"/>
                <a:gd name="connsiteY1" fmla="*/ 853186 h 857721"/>
                <a:gd name="connsiteX2" fmla="*/ 1811021 w 2993607"/>
                <a:gd name="connsiteY2" fmla="*/ 452092 h 857721"/>
                <a:gd name="connsiteX3" fmla="*/ 2685836 w 2993607"/>
                <a:gd name="connsiteY3" fmla="*/ 18530 h 857721"/>
                <a:gd name="connsiteX4" fmla="*/ 2993607 w 2993607"/>
                <a:gd name="connsiteY4" fmla="*/ 436347 h 857721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67536"/>
                <a:gd name="connsiteY0" fmla="*/ 852387 h 852387"/>
                <a:gd name="connsiteX1" fmla="*/ 912320 w 2967536"/>
                <a:gd name="connsiteY1" fmla="*/ 847852 h 852387"/>
                <a:gd name="connsiteX2" fmla="*/ 1811021 w 2967536"/>
                <a:gd name="connsiteY2" fmla="*/ 446758 h 852387"/>
                <a:gd name="connsiteX3" fmla="*/ 2685836 w 2967536"/>
                <a:gd name="connsiteY3" fmla="*/ 13196 h 852387"/>
                <a:gd name="connsiteX4" fmla="*/ 2967208 w 2967536"/>
                <a:gd name="connsiteY4" fmla="*/ 435108 h 852387"/>
                <a:gd name="connsiteX0" fmla="*/ 0 w 2967536"/>
                <a:gd name="connsiteY0" fmla="*/ 851396 h 851396"/>
                <a:gd name="connsiteX1" fmla="*/ 912320 w 2967536"/>
                <a:gd name="connsiteY1" fmla="*/ 846861 h 851396"/>
                <a:gd name="connsiteX2" fmla="*/ 1815421 w 2967536"/>
                <a:gd name="connsiteY2" fmla="*/ 482620 h 851396"/>
                <a:gd name="connsiteX3" fmla="*/ 2685836 w 2967536"/>
                <a:gd name="connsiteY3" fmla="*/ 12205 h 851396"/>
                <a:gd name="connsiteX4" fmla="*/ 2967208 w 2967536"/>
                <a:gd name="connsiteY4" fmla="*/ 434117 h 851396"/>
                <a:gd name="connsiteX0" fmla="*/ 0 w 2967536"/>
                <a:gd name="connsiteY0" fmla="*/ 852015 h 852015"/>
                <a:gd name="connsiteX1" fmla="*/ 912320 w 2967536"/>
                <a:gd name="connsiteY1" fmla="*/ 847480 h 852015"/>
                <a:gd name="connsiteX2" fmla="*/ 1815421 w 2967536"/>
                <a:gd name="connsiteY2" fmla="*/ 483239 h 852015"/>
                <a:gd name="connsiteX3" fmla="*/ 2685836 w 2967536"/>
                <a:gd name="connsiteY3" fmla="*/ 12824 h 852015"/>
                <a:gd name="connsiteX4" fmla="*/ 2967208 w 2967536"/>
                <a:gd name="connsiteY4" fmla="*/ 434736 h 852015"/>
                <a:gd name="connsiteX0" fmla="*/ 0 w 2967536"/>
                <a:gd name="connsiteY0" fmla="*/ 852348 h 852348"/>
                <a:gd name="connsiteX1" fmla="*/ 912320 w 2967536"/>
                <a:gd name="connsiteY1" fmla="*/ 847813 h 852348"/>
                <a:gd name="connsiteX2" fmla="*/ 1815421 w 2967536"/>
                <a:gd name="connsiteY2" fmla="*/ 483572 h 852348"/>
                <a:gd name="connsiteX3" fmla="*/ 2685836 w 2967536"/>
                <a:gd name="connsiteY3" fmla="*/ 13157 h 852348"/>
                <a:gd name="connsiteX4" fmla="*/ 2967208 w 2967536"/>
                <a:gd name="connsiteY4" fmla="*/ 435069 h 852348"/>
                <a:gd name="connsiteX0" fmla="*/ 0 w 2955439"/>
                <a:gd name="connsiteY0" fmla="*/ 852348 h 852348"/>
                <a:gd name="connsiteX1" fmla="*/ 912320 w 2955439"/>
                <a:gd name="connsiteY1" fmla="*/ 847813 h 852348"/>
                <a:gd name="connsiteX2" fmla="*/ 1815421 w 2955439"/>
                <a:gd name="connsiteY2" fmla="*/ 483572 h 852348"/>
                <a:gd name="connsiteX3" fmla="*/ 2685836 w 2955439"/>
                <a:gd name="connsiteY3" fmla="*/ 13157 h 852348"/>
                <a:gd name="connsiteX4" fmla="*/ 2954008 w 2955439"/>
                <a:gd name="connsiteY4" fmla="*/ 418690 h 85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439" h="852348">
                  <a:moveTo>
                    <a:pt x="0" y="852348"/>
                  </a:moveTo>
                  <a:lnTo>
                    <a:pt x="912320" y="847813"/>
                  </a:lnTo>
                  <a:cubicBezTo>
                    <a:pt x="1269989" y="809796"/>
                    <a:pt x="1568232" y="659533"/>
                    <a:pt x="1815421" y="483572"/>
                  </a:cubicBezTo>
                  <a:cubicBezTo>
                    <a:pt x="2062610" y="307611"/>
                    <a:pt x="2453950" y="-75630"/>
                    <a:pt x="2685836" y="13157"/>
                  </a:cubicBezTo>
                  <a:cubicBezTo>
                    <a:pt x="2995416" y="113465"/>
                    <a:pt x="2952956" y="274509"/>
                    <a:pt x="2954008" y="418690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/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  <m:r>
                          <a:rPr lang="nl-BE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/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9A4170FB-CE7C-DF02-4699-07BF3B90D138}"/>
                </a:ext>
              </a:extLst>
            </p:cNvPr>
            <p:cNvSpPr txBox="1"/>
            <p:nvPr/>
          </p:nvSpPr>
          <p:spPr>
            <a:xfrm>
              <a:off x="6169660" y="4151258"/>
              <a:ext cx="1923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Meetapparatuur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: 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weerstandsmeters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98A3C950-F83A-F66E-FAC9-92240D945B7F}"/>
                </a:ext>
              </a:extLst>
            </p:cNvPr>
            <p:cNvSpPr txBox="1"/>
            <p:nvPr/>
          </p:nvSpPr>
          <p:spPr>
            <a:xfrm>
              <a:off x="9105073" y="2481374"/>
              <a:ext cx="2314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Pt100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temperatuurssonde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18" name="Tekstvak 17">
            <a:extLst>
              <a:ext uri="{FF2B5EF4-FFF2-40B4-BE49-F238E27FC236}">
                <a16:creationId xmlns:a16="http://schemas.microsoft.com/office/drawing/2014/main" id="{D8C7E831-97A9-BCBE-726F-205ADED29115}"/>
              </a:ext>
            </a:extLst>
          </p:cNvPr>
          <p:cNvSpPr txBox="1"/>
          <p:nvPr/>
        </p:nvSpPr>
        <p:spPr>
          <a:xfrm>
            <a:off x="9640228" y="2204620"/>
            <a:ext cx="14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Narrow" panose="020B0004020202020204" pitchFamily="34" charset="0"/>
              </a:rPr>
              <a:t>‘Thermometer’:</a:t>
            </a:r>
            <a:endParaRPr lang="LID4096" sz="1600" dirty="0">
              <a:solidFill>
                <a:schemeClr val="accent2">
                  <a:lumMod val="60000"/>
                  <a:lumOff val="4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5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Meetresultaten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3AE90376-50CE-53B2-D2E3-97B14EF175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7447" r="7653" b="4608"/>
          <a:stretch/>
        </p:blipFill>
        <p:spPr bwMode="auto">
          <a:xfrm>
            <a:off x="3355339" y="7278239"/>
            <a:ext cx="5481320" cy="308521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B83BD98D-4D49-AAA2-61E4-485175F7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404" y="1280646"/>
            <a:ext cx="5371031" cy="4655464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8" name="Rechthoek 47">
            <a:extLst>
              <a:ext uri="{FF2B5EF4-FFF2-40B4-BE49-F238E27FC236}">
                <a16:creationId xmlns:a16="http://schemas.microsoft.com/office/drawing/2014/main" id="{CADF65CB-4C92-1FD2-7C37-ADC4F6B20782}"/>
              </a:ext>
            </a:extLst>
          </p:cNvPr>
          <p:cNvSpPr/>
          <p:nvPr/>
        </p:nvSpPr>
        <p:spPr>
          <a:xfrm>
            <a:off x="7106920" y="1539128"/>
            <a:ext cx="164592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Koperdraad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=(350±10) 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endParaRPr lang="nl-BE" sz="20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=(0,80±0,02) 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Meetpunten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Vloeibare stikstof 	  </a:t>
                </a:r>
                <a:r>
                  <a:rPr lang="nl-BE" sz="1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77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Diepvries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Koelkast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277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Kamertemperatuur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292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Kokend water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37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±5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blipFill>
                <a:blip r:embed="rId7"/>
                <a:stretch>
                  <a:fillRect l="-1233" t="-960" b="-23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28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1846" y="623626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6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EE4821E-B128-52F1-AC6F-FE394360D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58" t="7122" r="7507" b="4172"/>
          <a:stretch/>
        </p:blipFill>
        <p:spPr>
          <a:xfrm>
            <a:off x="3429000" y="7027403"/>
            <a:ext cx="5481320" cy="3072616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B30EE51C-8D35-BF5F-F4FE-F48B54C88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44600"/>
            <a:ext cx="5805162" cy="439389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A19BD759-4D86-057E-05A7-6A19288C4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2227"/>
            <a:ext cx="5812875" cy="4378637"/>
          </a:xfrm>
          <a:prstGeom prst="rect">
            <a:avLst/>
          </a:prstGeom>
          <a:noFill/>
          <a:ln w="19050"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/>
              <p:nvPr/>
            </p:nvSpPr>
            <p:spPr>
              <a:xfrm>
                <a:off x="656166" y="1435456"/>
                <a:ext cx="5013114" cy="436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Uit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volgt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volgens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 startAt="2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Uit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theorie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volgt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8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Lineaire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fit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=277 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geeft :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" y="1435456"/>
                <a:ext cx="5013114" cy="4362797"/>
              </a:xfrm>
              <a:prstGeom prst="rect">
                <a:avLst/>
              </a:prstGeom>
              <a:blipFill>
                <a:blip r:embed="rId8"/>
                <a:stretch>
                  <a:fillRect l="-1338" t="-8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hthoek 38">
            <a:extLst>
              <a:ext uri="{FF2B5EF4-FFF2-40B4-BE49-F238E27FC236}">
                <a16:creationId xmlns:a16="http://schemas.microsoft.com/office/drawing/2014/main" id="{DF864A88-AD41-0DED-DE1B-A4C6B247BFEB}"/>
              </a:ext>
            </a:extLst>
          </p:cNvPr>
          <p:cNvSpPr/>
          <p:nvPr/>
        </p:nvSpPr>
        <p:spPr>
          <a:xfrm>
            <a:off x="7936686" y="1559747"/>
            <a:ext cx="252984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75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7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Fit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werkt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best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bij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=277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27</m:t>
                    </m:r>
                    <m:r>
                      <a:rPr lang="en-US" sz="1600" b="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is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centrale punt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dus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betrouwbaar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(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eerste-orde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benadering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)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data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kunnen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niet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exponentieel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gefit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worden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hiervoor</m:t>
                    </m:r>
                    <m: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temperatuur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tussen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20K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40K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nodig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1151]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blipFill>
                <a:blip r:embed="rId5"/>
                <a:stretch>
                  <a:fillRect l="-1009" t="-647" r="-10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hthoek 25">
            <a:extLst>
              <a:ext uri="{FF2B5EF4-FFF2-40B4-BE49-F238E27FC236}">
                <a16:creationId xmlns:a16="http://schemas.microsoft.com/office/drawing/2014/main" id="{3C6FE9D2-68C7-AB87-3282-B10129D9526F}"/>
              </a:ext>
            </a:extLst>
          </p:cNvPr>
          <p:cNvSpPr/>
          <p:nvPr/>
        </p:nvSpPr>
        <p:spPr>
          <a:xfrm>
            <a:off x="6420941" y="5036909"/>
            <a:ext cx="4998989" cy="5806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/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temperatuurscoëfficiënt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Literatuurwaarde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1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4,04∗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afhankelijk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van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zuiverheidsgraad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doorsnede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lengte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zijn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ook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temperatuursafhankelijk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hier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verwaarloosd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)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1400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endParaRPr 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blipFill>
                <a:blip r:embed="rId6"/>
                <a:stretch>
                  <a:fillRect l="-1008" t="-7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E5E4A7FB-FFE0-86F1-1A63-75005415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4307"/>
            <a:ext cx="5800952" cy="4371793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74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47578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8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Fit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werkt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best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bij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=277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27</m:t>
                    </m:r>
                    <m:r>
                      <a:rPr lang="en-US" sz="1600" b="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is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centrale punt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dus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betrouwbaar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(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eerste-orde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benadering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)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data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kunnen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niet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exponentieel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gefit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worden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hiervoor</m:t>
                    </m:r>
                    <m: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temperatuur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tussen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20K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40K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nodig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1151]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blipFill>
                <a:blip r:embed="rId5"/>
                <a:stretch>
                  <a:fillRect l="-1009" t="-647" r="-10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hthoek 25">
            <a:extLst>
              <a:ext uri="{FF2B5EF4-FFF2-40B4-BE49-F238E27FC236}">
                <a16:creationId xmlns:a16="http://schemas.microsoft.com/office/drawing/2014/main" id="{3C6FE9D2-68C7-AB87-3282-B10129D9526F}"/>
              </a:ext>
            </a:extLst>
          </p:cNvPr>
          <p:cNvSpPr/>
          <p:nvPr/>
        </p:nvSpPr>
        <p:spPr>
          <a:xfrm>
            <a:off x="6420941" y="5036909"/>
            <a:ext cx="4998989" cy="5806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/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temperatuurscoëfficiënt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Literatuurwaarde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1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4,04∗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afhankelijk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van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zuiverheidsgraad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doorsnede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lengte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zijn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ook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temperatuursafhankelijk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hier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verwaarloosd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)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1400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endParaRPr 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blipFill>
                <a:blip r:embed="rId6"/>
                <a:stretch>
                  <a:fillRect l="-1008" t="-7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E5E4A7FB-FFE0-86F1-1A63-75005415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4307"/>
            <a:ext cx="5800952" cy="4371793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8752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9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Fit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werkt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best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bij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=277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27</m:t>
                    </m:r>
                    <m:r>
                      <a:rPr lang="en-US" sz="1600" b="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is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centrale punt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dus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betrouwbaar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(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eerste-orde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benadering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)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data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kunnen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niet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exponentieel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gefit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worden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hiervoor</m:t>
                    </m:r>
                    <m: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temperatuur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tussen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20K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40K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nodig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1151]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blipFill>
                <a:blip r:embed="rId5"/>
                <a:stretch>
                  <a:fillRect l="-1009" t="-647" r="-10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hthoek 25">
            <a:extLst>
              <a:ext uri="{FF2B5EF4-FFF2-40B4-BE49-F238E27FC236}">
                <a16:creationId xmlns:a16="http://schemas.microsoft.com/office/drawing/2014/main" id="{3C6FE9D2-68C7-AB87-3282-B10129D9526F}"/>
              </a:ext>
            </a:extLst>
          </p:cNvPr>
          <p:cNvSpPr/>
          <p:nvPr/>
        </p:nvSpPr>
        <p:spPr>
          <a:xfrm>
            <a:off x="6420941" y="5036909"/>
            <a:ext cx="4998989" cy="5806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/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temperatuurscoëfficiënt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4,07±0,07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Literatuurwaarde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1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4,04∗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afhankelijk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van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zuiverheidsgraad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doorsnede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lengte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zijn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ook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temperatuursafhankelijk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hier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verwaarloosd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)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1400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endParaRPr 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blipFill>
                <a:blip r:embed="rId6"/>
                <a:stretch>
                  <a:fillRect l="-1008" t="-7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E5E4A7FB-FFE0-86F1-1A63-75005415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42" y="1254307"/>
            <a:ext cx="5800952" cy="4371793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83800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1554</Words>
  <Application>Microsoft Office PowerPoint</Application>
  <PresentationFormat>Breedbeeld</PresentationFormat>
  <Paragraphs>252</Paragraphs>
  <Slides>16</Slides>
  <Notes>13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6" baseType="lpstr">
      <vt:lpstr>Aptos</vt:lpstr>
      <vt:lpstr>Aptos Narrow</vt:lpstr>
      <vt:lpstr>Arial</vt:lpstr>
      <vt:lpstr>Arial Narrow</vt:lpstr>
      <vt:lpstr>Calibri</vt:lpstr>
      <vt:lpstr>Calibri Light</vt:lpstr>
      <vt:lpstr>Cambria Math</vt:lpstr>
      <vt:lpstr>Symbol</vt:lpstr>
      <vt:lpstr>Wingdings</vt:lpstr>
      <vt:lpstr>Office Theme</vt:lpstr>
      <vt:lpstr>PowerPoint-presentatie</vt:lpstr>
      <vt:lpstr>Doelstelling</vt:lpstr>
      <vt:lpstr>Theorie</vt:lpstr>
      <vt:lpstr>Meetopstelling</vt:lpstr>
      <vt:lpstr>Meetresultaten</vt:lpstr>
      <vt:lpstr>Analyse</vt:lpstr>
      <vt:lpstr>Bespreking</vt:lpstr>
      <vt:lpstr>Bespreking</vt:lpstr>
      <vt:lpstr>Bespreking</vt:lpstr>
      <vt:lpstr>Conclusie</vt:lpstr>
      <vt:lpstr>Bronnen</vt:lpstr>
      <vt:lpstr>Extra</vt:lpstr>
      <vt:lpstr>Extra</vt:lpstr>
      <vt:lpstr>Extra</vt:lpstr>
      <vt:lpstr>Extra</vt:lpstr>
      <vt:lpstr>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jul comhaire</dc:creator>
  <cp:lastModifiedBy>Mathias Meersschaut</cp:lastModifiedBy>
  <cp:revision>40</cp:revision>
  <dcterms:created xsi:type="dcterms:W3CDTF">2023-12-21T12:54:13Z</dcterms:created>
  <dcterms:modified xsi:type="dcterms:W3CDTF">2024-01-04T12:52:08Z</dcterms:modified>
</cp:coreProperties>
</file>